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8" r:id="rId4"/>
    <p:sldId id="279" r:id="rId5"/>
    <p:sldId id="280" r:id="rId6"/>
    <p:sldId id="282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35" autoAdjust="0"/>
  </p:normalViewPr>
  <p:slideViewPr>
    <p:cSldViewPr snapToGrid="0">
      <p:cViewPr varScale="1">
        <p:scale>
          <a:sx n="85" d="100"/>
          <a:sy n="85" d="100"/>
        </p:scale>
        <p:origin x="15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39498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rgbClr val="00B050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135565"/>
            <a:ext cx="6858000" cy="850369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466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76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7043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1365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9404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>
              <a:defRPr lang="pt-BR" smtClean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2882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623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7617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623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2251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9200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2345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711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244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5958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B050"/>
          </a:solidFill>
          <a:latin typeface="Franklin Gothic Demi" panose="020B07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 comunicação com os públicos externos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Consolidando relacionamentos estratégicos</a:t>
            </a:r>
          </a:p>
        </p:txBody>
      </p:sp>
    </p:spTree>
    <p:extLst>
      <p:ext uri="{BB962C8B-B14F-4D97-AF65-F5344CB8AC3E}">
        <p14:creationId xmlns:p14="http://schemas.microsoft.com/office/powerpoint/2010/main" val="2894221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O desafio da diversidade </a:t>
            </a:r>
            <a:br>
              <a:rPr lang="pt-BR" dirty="0"/>
            </a:br>
            <a:r>
              <a:rPr lang="pt-BR" dirty="0"/>
              <a:t>de públicos externos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t-BR" altLang="pt-BR" dirty="0"/>
          </a:p>
          <a:p>
            <a:pPr marL="0" algn="just">
              <a:buNone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A existência de um conjunto formidável de públicos externos requer a definição de canais, com linguagens e conteúdos adequados, que possam dar conta de distintas demandas e expectativas.</a:t>
            </a:r>
            <a:endParaRPr lang="pt-BR" altLang="pt-BR" dirty="0">
              <a:solidFill>
                <a:srgbClr val="008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algn="just">
              <a:buNone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É fundamental definir previamente a estratégia global de relacionamento com estes públicos e estabelecer formas de interação.</a:t>
            </a:r>
          </a:p>
          <a:p>
            <a:pPr marL="0" algn="just">
              <a:buNone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É importante dispor de mecanismos ágeis de </a:t>
            </a:r>
            <a:r>
              <a:rPr lang="pt-BR" altLang="pt-BR" dirty="0" err="1">
                <a:ea typeface="Verdana" panose="020B0604030504040204" pitchFamily="34" charset="0"/>
                <a:cs typeface="Verdana" panose="020B0604030504040204" pitchFamily="34" charset="0"/>
              </a:rPr>
              <a:t>feed-back</a:t>
            </a: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, evitando silêncios e ruídos na comunicação.</a:t>
            </a:r>
            <a:endParaRPr lang="pt-BR" altLang="pt-BR" dirty="0">
              <a:solidFill>
                <a:srgbClr val="008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8120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Roteiro básico para</a:t>
            </a:r>
            <a:br>
              <a:rPr lang="pt-BR" dirty="0"/>
            </a:br>
            <a:r>
              <a:rPr lang="pt-BR" dirty="0"/>
              <a:t>gestão de relacionamentos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6089" y="1772356"/>
            <a:ext cx="8511822" cy="4720518"/>
          </a:xfrm>
        </p:spPr>
        <p:txBody>
          <a:bodyPr>
            <a:normAutofit fontScale="92500" lnSpcReduction="10000"/>
          </a:bodyPr>
          <a:lstStyle/>
          <a:p>
            <a:pPr marL="285750" indent="-514350" algn="just">
              <a:buAutoNum type="arabicParenR"/>
            </a:pPr>
            <a:r>
              <a:rPr lang="pt-BR" altLang="pt-BR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Identificar todos os públicos externos considerados efetivamente estratégicos e, ainda assim, definir prioridades porque nem sempre é possível atender de imediato a todos eles;</a:t>
            </a:r>
          </a:p>
          <a:p>
            <a:pPr marL="285750" indent="-514350" algn="just">
              <a:buAutoNum type="arabicParenR"/>
            </a:pPr>
            <a:r>
              <a:rPr lang="pt-BR" altLang="pt-BR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Detalhar o perfil destes públicos e mapear os seus canais de comunicação: é preciso conhecer as suas demandas e expectativas;</a:t>
            </a:r>
          </a:p>
          <a:p>
            <a:pPr marL="285750" indent="-514350" algn="just">
              <a:buAutoNum type="arabicParenR"/>
            </a:pPr>
            <a:r>
              <a:rPr lang="pt-BR" altLang="pt-BR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Identificar claramente os responsáveis na UERGS para gerenciar estes relacionamentos;</a:t>
            </a:r>
          </a:p>
          <a:p>
            <a:pPr marL="285750" indent="-514350" algn="just">
              <a:buAutoNum type="arabicParenR"/>
            </a:pPr>
            <a:r>
              <a:rPr lang="pt-BR" altLang="pt-BR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Criar ou adequar canais existentes para promover a interação com  os públicos externos;</a:t>
            </a:r>
          </a:p>
          <a:p>
            <a:pPr marL="285750" indent="-514350" algn="just">
              <a:buAutoNum type="arabicParenR"/>
            </a:pPr>
            <a:r>
              <a:rPr lang="pt-BR" altLang="pt-BR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Definir instâncias (técnicas, metodologias) para a avaliação do relacionamento com estes públicos.</a:t>
            </a:r>
          </a:p>
          <a:p>
            <a:pPr marL="285750" indent="-514350">
              <a:buAutoNum type="arabicParenR"/>
            </a:pPr>
            <a:endParaRPr lang="pt-BR" altLang="pt-BR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5286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Refinando a gestão</a:t>
            </a:r>
            <a:br>
              <a:rPr lang="pt-BR" dirty="0"/>
            </a:br>
            <a:r>
              <a:rPr lang="pt-BR" dirty="0"/>
              <a:t>dos relacionamentos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/>
          </a:bodyPr>
          <a:lstStyle/>
          <a:p>
            <a:pPr marL="0" algn="just">
              <a:buNone/>
            </a:pPr>
            <a:r>
              <a:rPr lang="pt-BR" altLang="pt-BR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Alguns públicos externos merecem atenção especial e, na Política de Comunicação, eles estarão contemplados em temas específicos (Relacionamento com a mídia, Divulgação da pesquisa da UERGS, Comunicação e extensão </a:t>
            </a:r>
            <a:r>
              <a:rPr lang="pt-BR" altLang="pt-BR" dirty="0" err="1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etc</a:t>
            </a:r>
            <a:r>
              <a:rPr lang="pt-BR" altLang="pt-BR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0" algn="just">
              <a:buNone/>
            </a:pPr>
            <a:endParaRPr lang="pt-BR" altLang="pt-BR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algn="just">
              <a:buNone/>
            </a:pPr>
            <a:r>
              <a:rPr lang="pt-BR" altLang="pt-BR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Certamente, existem áreas ou setores na UERGS que respondem pela interação com estes públicos externos acima indicados.</a:t>
            </a:r>
          </a:p>
          <a:p>
            <a:pPr marL="0">
              <a:buNone/>
            </a:pPr>
            <a:endParaRPr lang="pt-BR" altLang="pt-BR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>
              <a:buNone/>
            </a:pPr>
            <a:endParaRPr lang="pt-BR" altLang="pt-BR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>
              <a:buNone/>
            </a:pPr>
            <a:endParaRPr lang="pt-BR" altLang="pt-BR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>
              <a:buNone/>
            </a:pPr>
            <a:endParaRPr lang="pt-BR" altLang="pt-BR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514350">
              <a:buAutoNum type="arabicParenR"/>
            </a:pPr>
            <a:endParaRPr lang="pt-BR" altLang="pt-BR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253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Os recursos serão</a:t>
            </a:r>
            <a:br>
              <a:rPr lang="pt-BR" dirty="0"/>
            </a:br>
            <a:r>
              <a:rPr lang="pt-BR" dirty="0"/>
              <a:t>sempre finitos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564321"/>
          </a:xfrm>
        </p:spPr>
        <p:txBody>
          <a:bodyPr>
            <a:normAutofit fontScale="55000" lnSpcReduction="20000"/>
          </a:bodyPr>
          <a:lstStyle/>
          <a:p>
            <a:pPr marL="0">
              <a:buNone/>
            </a:pPr>
            <a:r>
              <a:rPr lang="pt-BR" altLang="pt-BR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0" algn="just">
              <a:buNone/>
            </a:pPr>
            <a:r>
              <a:rPr lang="pt-BR" altLang="pt-BR" sz="450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Os recursos disponíveis (humanos, tecnológicos, financeiros) impedem, quase sempre, que se cumpra adequadamente este processo de relacionamento, mas é necessário buscar alternativas dentro da realidade para que a comunicação com os públicos externos se efetive. </a:t>
            </a:r>
          </a:p>
          <a:p>
            <a:pPr marL="0" algn="just">
              <a:buNone/>
            </a:pPr>
            <a:endParaRPr lang="pt-BR" altLang="pt-BR" sz="4500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algn="just">
              <a:buNone/>
            </a:pPr>
            <a:r>
              <a:rPr lang="pt-BR" altLang="pt-BR" sz="450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Deve-se, periodicamente, fazer um balanço deste relacionamento de modo a garantir que a comunicação com os públicos externos não seja relegada a um segundo plano. Esta postura contribuir para atenuar tensões,  evitar equívocos e incompreensões e sobretudo é estratégica em situações de crise. </a:t>
            </a:r>
          </a:p>
          <a:p>
            <a:pPr marL="0">
              <a:buNone/>
            </a:pPr>
            <a:r>
              <a:rPr lang="pt-BR" altLang="pt-BR" sz="450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285750" indent="-514350">
              <a:buAutoNum type="arabicParenR"/>
            </a:pPr>
            <a:endParaRPr lang="pt-BR" altLang="pt-BR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893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Lição de casa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564321"/>
          </a:xfrm>
        </p:spPr>
        <p:txBody>
          <a:bodyPr>
            <a:normAutofit fontScale="62500" lnSpcReduction="20000"/>
          </a:bodyPr>
          <a:lstStyle/>
          <a:p>
            <a:pPr marL="0">
              <a:buNone/>
            </a:pPr>
            <a:r>
              <a:rPr lang="pt-BR" altLang="pt-BR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0" algn="just">
              <a:buNone/>
            </a:pPr>
            <a:r>
              <a:rPr lang="pt-BR" altLang="pt-BR" sz="450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Listar todos os públicos externos considerados estratégicos e avaliar, para cada um deles, o que estamos fazendo para promover e incrementar este relacionamento, quais ações ou canais são utilizados e que área/setor ou pessoas da UERGS respondem por esta interação.</a:t>
            </a:r>
          </a:p>
          <a:p>
            <a:pPr marL="0" algn="just">
              <a:buNone/>
            </a:pPr>
            <a:endParaRPr lang="pt-BR" altLang="pt-BR" sz="4500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algn="just">
              <a:buNone/>
            </a:pPr>
            <a:r>
              <a:rPr lang="pt-BR" altLang="pt-BR" sz="450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Caso existam públicos estratégicos que ainda não são contemplados com ações específicas, definir estratégia para que isso aconteça a curto, médio e longo prazos.</a:t>
            </a:r>
          </a:p>
          <a:p>
            <a:pPr marL="0">
              <a:buNone/>
            </a:pPr>
            <a:r>
              <a:rPr lang="pt-BR" altLang="pt-BR" sz="450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285750" indent="-514350">
              <a:buAutoNum type="arabicParenR"/>
            </a:pPr>
            <a:endParaRPr lang="pt-BR" altLang="pt-BR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459783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</TotalTime>
  <Words>403</Words>
  <Application>Microsoft Office PowerPoint</Application>
  <PresentationFormat>Apresentação na tela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Franklin Gothic Book</vt:lpstr>
      <vt:lpstr>Franklin Gothic Demi</vt:lpstr>
      <vt:lpstr>Verdana</vt:lpstr>
      <vt:lpstr>Tema do Office</vt:lpstr>
      <vt:lpstr>A comunicação com os públicos externos</vt:lpstr>
      <vt:lpstr>O desafio da diversidade  de públicos externos</vt:lpstr>
      <vt:lpstr>Roteiro básico para gestão de relacionamentos</vt:lpstr>
      <vt:lpstr>Refinando a gestão dos relacionamentos</vt:lpstr>
      <vt:lpstr>Os recursos serão sempre finitos</vt:lpstr>
      <vt:lpstr>Lição de casa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Carla Delagnese</dc:creator>
  <cp:lastModifiedBy>Wilson Bueno</cp:lastModifiedBy>
  <cp:revision>25</cp:revision>
  <dcterms:created xsi:type="dcterms:W3CDTF">2017-02-07T11:39:15Z</dcterms:created>
  <dcterms:modified xsi:type="dcterms:W3CDTF">2018-02-24T16:02:51Z</dcterms:modified>
</cp:coreProperties>
</file>