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3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39498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00B050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135565"/>
            <a:ext cx="6858000" cy="85036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66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7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704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136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940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>
              <a:defRPr lang="pt-BR" smtClean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288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2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7617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2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25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920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234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11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244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595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B050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Política de Comunicação da UERGS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Conceito e dinâmica de elaboração</a:t>
            </a:r>
          </a:p>
        </p:txBody>
      </p:sp>
    </p:spTree>
    <p:extLst>
      <p:ext uri="{BB962C8B-B14F-4D97-AF65-F5344CB8AC3E}">
        <p14:creationId xmlns:p14="http://schemas.microsoft.com/office/powerpoint/2010/main" val="2894221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Dinâmica de construção</a:t>
            </a:r>
            <a:br>
              <a:rPr lang="pt-BR" dirty="0"/>
            </a:br>
            <a:r>
              <a:rPr lang="pt-BR" dirty="0"/>
              <a:t> da Política de Comunicação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>
              <a:defRPr/>
            </a:pPr>
            <a:r>
              <a:rPr lang="pt-BR" dirty="0">
                <a:cs typeface="Arial" panose="020B0604020202020204" pitchFamily="34" charset="0"/>
              </a:rPr>
              <a:t>Para cada tema em debate, o consultor elaborará um texto preliminar a ser submetido à Comissão e gestores ou outros colegas da UERGS, afetos ao tema. Cada texto merecerá alterações e complementações necessárias e será finalmente aprovado para integrar o documento da Política. </a:t>
            </a:r>
          </a:p>
          <a:p>
            <a:pPr algn="just">
              <a:defRPr/>
            </a:pPr>
            <a:r>
              <a:rPr lang="pt-BR" dirty="0">
                <a:cs typeface="Arial" panose="020B0604020202020204" pitchFamily="34" charset="0"/>
              </a:rPr>
              <a:t>Esse trabalho será realizado no intervalo entre as reuniões presenciais e o consultor encaminhará este texto básico em até uma semana após o debate do tema específico para que ele seja aprovado antes da próxima reunião.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88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Dinâmica de construção</a:t>
            </a:r>
            <a:br>
              <a:rPr lang="pt-BR" dirty="0"/>
            </a:br>
            <a:r>
              <a:rPr lang="pt-BR" dirty="0"/>
              <a:t> da Política de Comunicação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>
              <a:defRPr/>
            </a:pPr>
            <a:r>
              <a:rPr lang="pt-BR" dirty="0">
                <a:cs typeface="Arial" panose="020B0604020202020204" pitchFamily="34" charset="0"/>
              </a:rPr>
              <a:t>Após a aprovação dos textos da Política será formatado o documento da Politica de Comunicação e submetido às instâncias superiores da UERGS para a sua aprovação.</a:t>
            </a:r>
          </a:p>
          <a:p>
            <a:pPr algn="just">
              <a:defRPr/>
            </a:pPr>
            <a:r>
              <a:rPr lang="pt-BR" dirty="0">
                <a:cs typeface="Arial" panose="020B0604020202020204" pitchFamily="34" charset="0"/>
              </a:rPr>
              <a:t>Após a aprovação do documento, será realizado um encontro geral para o lançamento da Política de Comunicação e definido um processo para sua divulgação em toda a Universidade. O documento ficará disponível permanentemente no Portal e também poderá ter uma edição impressa.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089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Instâncias importantes </a:t>
            </a:r>
            <a:br>
              <a:rPr lang="pt-BR" dirty="0"/>
            </a:br>
            <a:r>
              <a:rPr lang="pt-BR" dirty="0"/>
              <a:t>do processo de construção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marL="0" indent="0" algn="just">
              <a:buNone/>
            </a:pPr>
            <a:r>
              <a:rPr lang="pt-BR" dirty="0"/>
              <a:t>Comissão de Comunicação (o “núcleo duro” da Política de Comunicação);</a:t>
            </a:r>
          </a:p>
          <a:p>
            <a:pPr marL="0" indent="0" algn="just">
              <a:buNone/>
            </a:pPr>
            <a:r>
              <a:rPr lang="pt-BR" dirty="0"/>
              <a:t>Hotsite ou menu no Portal da UERGS onde todo o processo de construção da Política ficará disponível (agenda de reuniões, textos básicos </a:t>
            </a:r>
            <a:r>
              <a:rPr lang="pt-BR" dirty="0" err="1"/>
              <a:t>etc</a:t>
            </a:r>
            <a:r>
              <a:rPr lang="pt-BR" dirty="0"/>
              <a:t>) o que permitirá a participação da comunidade no encaminhamento de sugestões;</a:t>
            </a:r>
          </a:p>
          <a:p>
            <a:pPr marL="0" indent="0" algn="just">
              <a:buNone/>
            </a:pPr>
            <a:r>
              <a:rPr lang="pt-BR" dirty="0"/>
              <a:t>Gestores responsáveis pelas áreas ou setores que tenham vinculo com o tema em debate e que deverão participar das reuniões específicas e contribuir com a análise e aprovação dos textos que irão integrar o documento final.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6420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Temas da Política de Comunicação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Os públicos estratégicos da UERGS</a:t>
            </a:r>
          </a:p>
          <a:p>
            <a:pPr marL="0" indent="0" algn="just">
              <a:buNone/>
            </a:pPr>
            <a:r>
              <a:rPr lang="pt-BR" dirty="0"/>
              <a:t>A comunicação com os públicos internos e canais de relacionamento</a:t>
            </a:r>
          </a:p>
          <a:p>
            <a:pPr marL="0" indent="0" algn="just">
              <a:buNone/>
            </a:pPr>
            <a:r>
              <a:rPr lang="pt-BR" dirty="0"/>
              <a:t>A comunicação com os públicos externos e canais de relacionamento</a:t>
            </a:r>
          </a:p>
          <a:p>
            <a:pPr marL="0" indent="0" algn="just">
              <a:buNone/>
            </a:pPr>
            <a:r>
              <a:rPr lang="pt-BR" dirty="0"/>
              <a:t>As estratégias de relacionamento com a mídia</a:t>
            </a:r>
          </a:p>
          <a:p>
            <a:pPr marL="0" indent="0" algn="just">
              <a:buNone/>
            </a:pPr>
            <a:r>
              <a:rPr lang="pt-BR" dirty="0"/>
              <a:t>A comunicação da UERGS nas mídias sociais</a:t>
            </a:r>
          </a:p>
          <a:p>
            <a:pPr marL="0" indent="0" algn="just">
              <a:buNone/>
            </a:pPr>
            <a:r>
              <a:rPr lang="pt-BR" dirty="0"/>
              <a:t>A realização e promoção de eventos e as campanhas de ingresso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046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Temas da Política de Comunicação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A comunicação em situações de crise</a:t>
            </a:r>
          </a:p>
          <a:p>
            <a:pPr marL="0" indent="0">
              <a:buNone/>
            </a:pPr>
            <a:r>
              <a:rPr lang="pt-BR" dirty="0"/>
              <a:t>A gestão da marca UERGS</a:t>
            </a:r>
          </a:p>
          <a:p>
            <a:pPr marL="0" indent="0">
              <a:buNone/>
            </a:pPr>
            <a:r>
              <a:rPr lang="pt-BR" dirty="0"/>
              <a:t>A divulgação da pesquisa da UERGS</a:t>
            </a:r>
          </a:p>
          <a:p>
            <a:pPr marL="0" indent="0">
              <a:buNone/>
            </a:pPr>
            <a:r>
              <a:rPr lang="pt-BR" dirty="0"/>
              <a:t>A comunicação das práticas de extensão da UERGS</a:t>
            </a:r>
          </a:p>
          <a:p>
            <a:pPr marL="0" indent="0">
              <a:buNone/>
            </a:pPr>
            <a:r>
              <a:rPr lang="pt-BR" dirty="0"/>
              <a:t>A gestão da comunicação da UERGS</a:t>
            </a:r>
          </a:p>
          <a:p>
            <a:pPr marL="0" indent="0">
              <a:buNone/>
            </a:pPr>
            <a:r>
              <a:rPr lang="pt-BR" dirty="0"/>
              <a:t>A internalização da Política de Comunicação</a:t>
            </a:r>
          </a:p>
          <a:p>
            <a:pPr marL="0" indent="0">
              <a:buNone/>
            </a:pPr>
            <a:r>
              <a:rPr lang="pt-BR" dirty="0"/>
              <a:t>O Plano para implementação da Política de Comunicação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258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Política de Comunicação:</a:t>
            </a:r>
            <a:br>
              <a:rPr lang="pt-BR" dirty="0"/>
            </a:br>
            <a:r>
              <a:rPr lang="pt-BR" dirty="0"/>
              <a:t>alinhando o conceito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marL="0" indent="0" algn="ctr">
              <a:buNone/>
            </a:pPr>
            <a:endParaRPr lang="pt-BR" altLang="pt-BR" dirty="0"/>
          </a:p>
          <a:p>
            <a:pPr marL="0" indent="0" algn="ctr">
              <a:buNone/>
            </a:pPr>
            <a:r>
              <a:rPr lang="pt-BR" altLang="pt-BR" dirty="0"/>
              <a:t>Conjunto de princípios, diretrizes, ações e estratégias que objetivam orientar, de maneira uniforme, profissional e sistemática, o relacionamento de uma empresa ou organização (no caso a UERGS) com os seus diversos públicos de interesse ou estratégicos (</a:t>
            </a:r>
            <a:r>
              <a:rPr lang="pt-BR" altLang="pt-BR" dirty="0" err="1"/>
              <a:t>stakeholders</a:t>
            </a:r>
            <a:r>
              <a:rPr lang="pt-BR" altLang="pt-BR" dirty="0"/>
              <a:t>).</a:t>
            </a:r>
          </a:p>
          <a:p>
            <a:pPr marL="0" indent="0" algn="ctr">
              <a:buNone/>
            </a:pPr>
            <a:r>
              <a:rPr lang="pt-BR" altLang="pt-BR" dirty="0"/>
              <a:t>A Política de Comunicação se consolida em um documento de gestão, conhecido e internalizado por todos os públicos da organização.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036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Objetivos principais de </a:t>
            </a:r>
            <a:br>
              <a:rPr lang="pt-BR" dirty="0"/>
            </a:br>
            <a:r>
              <a:rPr lang="pt-BR" dirty="0"/>
              <a:t>uma Política de Comunicação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</a:pPr>
            <a:r>
              <a:rPr lang="pt-BR" altLang="pt-BR" dirty="0"/>
              <a:t>Posicionar a comunicação como efetivamente estratégica na Universidade, definindo-a como  um processo que articula todos os relacionamentos com os seus públicos de interesse;</a:t>
            </a:r>
          </a:p>
          <a:p>
            <a:pPr algn="just">
              <a:spcBef>
                <a:spcPct val="0"/>
              </a:spcBef>
              <a:buNone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</a:pPr>
            <a:r>
              <a:rPr lang="pt-BR" altLang="pt-BR" dirty="0"/>
              <a:t>Definir posturas, ações, estratégias que vão balizar, de maneira uniforme, esses relacionamentos, contribuindo para favorecer a obtenção da excelência e a agilidade dos processos de comunicação da Universidade.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8120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Objetivos principais de </a:t>
            </a:r>
            <a:br>
              <a:rPr lang="pt-BR" dirty="0"/>
            </a:br>
            <a:r>
              <a:rPr lang="pt-BR" dirty="0"/>
              <a:t>uma Política de Comunicação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</a:pPr>
            <a:r>
              <a:rPr lang="pt-BR" altLang="pt-BR" dirty="0"/>
              <a:t>Estabelecer  avaliação permanente das ações de comunicação e estimular o acompanhamento das demandas dos diversos públicos; </a:t>
            </a:r>
          </a:p>
          <a:p>
            <a:pPr algn="just">
              <a:spcBef>
                <a:spcPct val="0"/>
              </a:spcBef>
              <a:buNone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</a:pPr>
            <a:r>
              <a:rPr lang="pt-BR" altLang="pt-BR" dirty="0"/>
              <a:t>Criar ou redefinir canais de interação entre a Universidade e esses públicos;</a:t>
            </a:r>
          </a:p>
          <a:p>
            <a:pPr algn="just">
              <a:spcBef>
                <a:spcPct val="0"/>
              </a:spcBef>
              <a:buNone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</a:pPr>
            <a:r>
              <a:rPr lang="pt-BR" altLang="pt-BR" dirty="0"/>
              <a:t>Permitir, a partir de diagnósticos e construção de cenários, que a Universidade disponha de dados e informações para planejar efetivamente a comunicação;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8164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Pressupostos básicos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dirty="0"/>
              <a:t>Reconhecimento da necessidade e viabilidade  político-administrativa (decisão, recursos, tempo disponível) para a elaboração e aplicação de uma Política de Comunicação;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dirty="0"/>
              <a:t>Vínculo obrigatório entre a política de comunicação e o processo de gestão (planejamento estratégico, plano diretor </a:t>
            </a:r>
            <a:r>
              <a:rPr lang="pt-BR" altLang="pt-BR" dirty="0" err="1"/>
              <a:t>etc</a:t>
            </a:r>
            <a:r>
              <a:rPr lang="pt-BR" altLang="pt-BR" dirty="0"/>
              <a:t>);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dirty="0"/>
              <a:t>Relação estreita entre a política de comunicação e a cultura organizacional.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7417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Pressupostos básicos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520457"/>
            <a:ext cx="7886700" cy="465650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sz="3100" dirty="0"/>
              <a:t>Existência de uma estrutura profissionalizada de comunicação e definição prévia de uma instância (comissão ou comitê) que irá coordenar internamente o processo de elaboração, com o concurso de uma consultoria externa;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sz="3100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sz="3100" dirty="0"/>
              <a:t>Criação e manutenção de um espaço próprio (hot site) para dar conta do andamento do processo de construção da Política de Comunicação. Com isso, fica garantida a transparência do processo e se incentiva a participação, com o consequente comprometimento para sua aplicação.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sz="3100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sz="3100" dirty="0"/>
              <a:t>Consciência e efetiva participação dos gestores e de todos os públicos internos envolvidos no processo de elaboração da Política e de sua aplicação a posteriori.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1814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Desdobramentos da </a:t>
            </a:r>
            <a:br>
              <a:rPr lang="pt-BR" dirty="0"/>
            </a:br>
            <a:r>
              <a:rPr lang="pt-BR" dirty="0"/>
              <a:t>Política de Comunicação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>
              <a:defRPr/>
            </a:pPr>
            <a:r>
              <a:rPr lang="pt-BR" dirty="0">
                <a:cs typeface="Arial" panose="020B0604020202020204" pitchFamily="34" charset="0"/>
              </a:rPr>
              <a:t>Planos com ações específicas a curto e médio prazos para dar conta das diretrizes e ações estratégicas por ela definidas;</a:t>
            </a:r>
          </a:p>
          <a:p>
            <a:pPr>
              <a:defRPr/>
            </a:pPr>
            <a:r>
              <a:rPr lang="pt-BR" dirty="0">
                <a:cs typeface="Arial" panose="020B0604020202020204" pitchFamily="34" charset="0"/>
              </a:rPr>
              <a:t>Se necessário e desejável</a:t>
            </a:r>
            <a:r>
              <a:rPr lang="pt-BR" sz="3600" dirty="0">
                <a:cs typeface="Arial" panose="020B0604020202020204" pitchFamily="34" charset="0"/>
              </a:rPr>
              <a:t>, </a:t>
            </a:r>
            <a:r>
              <a:rPr lang="pt-BR" dirty="0">
                <a:cs typeface="Arial" panose="020B0604020202020204" pitchFamily="34" charset="0"/>
              </a:rPr>
              <a:t>edição de manuais e de documentos orientadores para as ações e estratégias específicas (relacionamento com a imprensa, identidade visual, eventos, comunicação interna, conduta nas mídias sociais </a:t>
            </a:r>
            <a:r>
              <a:rPr lang="pt-BR" dirty="0" err="1">
                <a:cs typeface="Arial" panose="020B0604020202020204" pitchFamily="34" charset="0"/>
              </a:rPr>
              <a:t>etc</a:t>
            </a:r>
            <a:r>
              <a:rPr lang="pt-BR" dirty="0">
                <a:cs typeface="Arial" panose="020B0604020202020204" pitchFamily="34" charset="0"/>
              </a:rPr>
              <a:t>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9192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Política não se confunde </a:t>
            </a:r>
            <a:br>
              <a:rPr lang="pt-BR" dirty="0"/>
            </a:br>
            <a:r>
              <a:rPr lang="pt-BR" dirty="0"/>
              <a:t>com Plano de Comunicação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>
              <a:defRPr/>
            </a:pPr>
            <a:r>
              <a:rPr lang="pt-BR" dirty="0">
                <a:cs typeface="Arial" panose="020B0604020202020204" pitchFamily="34" charset="0"/>
              </a:rPr>
              <a:t>A Política é um instrumento de gestão e envolve uma perspectiva filosófica, negocial, institucional, com atenção a normas, posturas, diretrizes, processos e estratégias;</a:t>
            </a:r>
          </a:p>
          <a:p>
            <a:pPr algn="just">
              <a:defRPr/>
            </a:pPr>
            <a:r>
              <a:rPr lang="pt-BR" dirty="0">
                <a:cs typeface="Arial" panose="020B0604020202020204" pitchFamily="34" charset="0"/>
              </a:rPr>
              <a:t>O Plano define objetivos e metas, a curto, médio e longo prazos, com a indicação de ações e atividades que permitem a aplicação da Política, tendo em vista o relacionamento com os públicos estratégicos. O Plano assume uma perspectiva essencialmente operacional.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7599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Dinâmica de construção</a:t>
            </a:r>
            <a:br>
              <a:rPr lang="pt-BR" dirty="0"/>
            </a:br>
            <a:r>
              <a:rPr lang="pt-BR" dirty="0"/>
              <a:t> da Política de Comunicação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marL="0" indent="0" algn="just">
              <a:buNone/>
              <a:defRPr/>
            </a:pPr>
            <a:r>
              <a:rPr lang="pt-BR" dirty="0">
                <a:cs typeface="Arial" panose="020B0604020202020204" pitchFamily="34" charset="0"/>
              </a:rPr>
              <a:t>Reuniões presenciais previamente marcadas, para apresentação e debate de tema definido, com a presença do consultor , da Comissão responsável internamente pela elaboração da Política, além de gestores, docentes </a:t>
            </a:r>
            <a:r>
              <a:rPr lang="pt-BR" dirty="0" err="1">
                <a:cs typeface="Arial" panose="020B0604020202020204" pitchFamily="34" charset="0"/>
              </a:rPr>
              <a:t>etc</a:t>
            </a:r>
            <a:r>
              <a:rPr lang="pt-BR" dirty="0">
                <a:cs typeface="Arial" panose="020B0604020202020204" pitchFamily="34" charset="0"/>
              </a:rPr>
              <a:t> que, por seu cargo ou conhecimento, possam contribuir para o debate do tema em pauta. Pela proposta aprovada, as reuniões terão periodicidade mensal e serão realizadas em um dia ou em dois dias consecutivos.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40096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948</Words>
  <Application>Microsoft Office PowerPoint</Application>
  <PresentationFormat>Apresentação na tela (4:3)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Franklin Gothic Book</vt:lpstr>
      <vt:lpstr>Franklin Gothic Demi</vt:lpstr>
      <vt:lpstr>Tema do Office</vt:lpstr>
      <vt:lpstr>Política de Comunicação da UERGS</vt:lpstr>
      <vt:lpstr>Política de Comunicação: alinhando o conceito</vt:lpstr>
      <vt:lpstr>Objetivos principais de  uma Política de Comunicação</vt:lpstr>
      <vt:lpstr>Objetivos principais de  uma Política de Comunicação</vt:lpstr>
      <vt:lpstr>Pressupostos básicos</vt:lpstr>
      <vt:lpstr>Pressupostos básicos</vt:lpstr>
      <vt:lpstr>Desdobramentos da  Política de Comunicação</vt:lpstr>
      <vt:lpstr>Política não se confunde  com Plano de Comunicação</vt:lpstr>
      <vt:lpstr>Dinâmica de construção  da Política de Comunicação</vt:lpstr>
      <vt:lpstr>Dinâmica de construção  da Política de Comunicação</vt:lpstr>
      <vt:lpstr>Dinâmica de construção  da Política de Comunicação</vt:lpstr>
      <vt:lpstr>Instâncias importantes  do processo de construção</vt:lpstr>
      <vt:lpstr>Temas da Política de Comunicação</vt:lpstr>
      <vt:lpstr>Temas da Política de Comunicação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 Delagnese</dc:creator>
  <cp:lastModifiedBy>Wilson Bueno</cp:lastModifiedBy>
  <cp:revision>14</cp:revision>
  <dcterms:created xsi:type="dcterms:W3CDTF">2017-02-07T11:39:15Z</dcterms:created>
  <dcterms:modified xsi:type="dcterms:W3CDTF">2018-02-24T16:09:43Z</dcterms:modified>
</cp:coreProperties>
</file>